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4" r:id="rId9"/>
    <p:sldId id="262"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567543"/>
            <a:ext cx="7766936" cy="1267097"/>
          </a:xfrm>
        </p:spPr>
        <p:txBody>
          <a:bodyPr/>
          <a:lstStyle/>
          <a:p>
            <a:pPr algn="ctr"/>
            <a:r>
              <a:rPr lang="en-US" dirty="0" smtClean="0"/>
              <a:t>Group proposal </a:t>
            </a:r>
            <a:endParaRPr lang="en-US" dirty="0"/>
          </a:p>
        </p:txBody>
      </p:sp>
      <p:sp>
        <p:nvSpPr>
          <p:cNvPr id="3" name="Subtitle 2"/>
          <p:cNvSpPr>
            <a:spLocks noGrp="1"/>
          </p:cNvSpPr>
          <p:nvPr>
            <p:ph type="subTitle" idx="1"/>
          </p:nvPr>
        </p:nvSpPr>
        <p:spPr>
          <a:xfrm>
            <a:off x="1507067" y="2926081"/>
            <a:ext cx="7766936" cy="2221652"/>
          </a:xfrm>
        </p:spPr>
        <p:txBody>
          <a:bodyPr>
            <a:normAutofit/>
          </a:bodyPr>
          <a:lstStyle/>
          <a:p>
            <a:pPr algn="ctr"/>
            <a:r>
              <a:rPr lang="en-US" sz="3600" dirty="0" smtClean="0"/>
              <a:t>Student’s Name</a:t>
            </a:r>
          </a:p>
          <a:p>
            <a:pPr algn="ctr"/>
            <a:r>
              <a:rPr lang="en-US" sz="3600" dirty="0" smtClean="0"/>
              <a:t>Institutional Affiliation</a:t>
            </a:r>
          </a:p>
          <a:p>
            <a:pPr algn="ctr"/>
            <a:r>
              <a:rPr lang="en-US" sz="3600" dirty="0" smtClean="0"/>
              <a:t>Date </a:t>
            </a:r>
            <a:endParaRPr lang="en-US" sz="3600" dirty="0"/>
          </a:p>
        </p:txBody>
      </p:sp>
    </p:spTree>
    <p:extLst>
      <p:ext uri="{BB962C8B-B14F-4D97-AF65-F5344CB8AC3E}">
        <p14:creationId xmlns:p14="http://schemas.microsoft.com/office/powerpoint/2010/main" val="620720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type of group to be formed</a:t>
            </a:r>
            <a:endParaRPr lang="en-US" dirty="0"/>
          </a:p>
        </p:txBody>
      </p:sp>
      <p:sp>
        <p:nvSpPr>
          <p:cNvPr id="3" name="Content Placeholder 2"/>
          <p:cNvSpPr>
            <a:spLocks noGrp="1"/>
          </p:cNvSpPr>
          <p:nvPr>
            <p:ph idx="1"/>
          </p:nvPr>
        </p:nvSpPr>
        <p:spPr>
          <a:xfrm>
            <a:off x="677334" y="1580606"/>
            <a:ext cx="8596668" cy="5512525"/>
          </a:xfrm>
        </p:spPr>
        <p:txBody>
          <a:bodyPr>
            <a:normAutofit/>
          </a:bodyPr>
          <a:lstStyle/>
          <a:p>
            <a:pPr>
              <a:lnSpc>
                <a:spcPct val="150000"/>
              </a:lnSpc>
            </a:pPr>
            <a:r>
              <a:rPr lang="en-US" dirty="0"/>
              <a:t>We are going to form a counseling group. This will be a long term group with the aim of helping children who are addicted to drugs.</a:t>
            </a:r>
          </a:p>
          <a:p>
            <a:pPr>
              <a:lnSpc>
                <a:spcPct val="150000"/>
              </a:lnSpc>
            </a:pPr>
            <a:r>
              <a:rPr lang="en-US" dirty="0"/>
              <a:t>The group intends to help children and students who are addicted to drugs. The population intended is students in the school who are drug addicts and are facing emotional and mental problems. Children between the ages of 13 and 18 will be the target group. </a:t>
            </a:r>
          </a:p>
          <a:p>
            <a:pPr>
              <a:lnSpc>
                <a:spcPct val="150000"/>
              </a:lnSpc>
            </a:pPr>
            <a:r>
              <a:rPr lang="en-US" dirty="0"/>
              <a:t>These children need cognitive guidance so that they can gradually stop taking the drugs. The children are already addicted to drugs, and they need mental advice for them to stop taking drugs.</a:t>
            </a:r>
          </a:p>
          <a:p>
            <a:endParaRPr lang="en-US" dirty="0"/>
          </a:p>
        </p:txBody>
      </p:sp>
    </p:spTree>
    <p:extLst>
      <p:ext uri="{BB962C8B-B14F-4D97-AF65-F5344CB8AC3E}">
        <p14:creationId xmlns:p14="http://schemas.microsoft.com/office/powerpoint/2010/main" val="1359747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088" y="-1452"/>
            <a:ext cx="8596668" cy="1320800"/>
          </a:xfrm>
        </p:spPr>
        <p:txBody>
          <a:bodyPr/>
          <a:lstStyle/>
          <a:p>
            <a:r>
              <a:rPr lang="en-US" dirty="0" smtClean="0"/>
              <a:t>Group composition and qualifications</a:t>
            </a:r>
            <a:endParaRPr lang="en-US" dirty="0"/>
          </a:p>
        </p:txBody>
      </p:sp>
      <p:sp>
        <p:nvSpPr>
          <p:cNvPr id="3" name="Content Placeholder 2"/>
          <p:cNvSpPr>
            <a:spLocks noGrp="1"/>
          </p:cNvSpPr>
          <p:nvPr>
            <p:ph idx="1"/>
          </p:nvPr>
        </p:nvSpPr>
        <p:spPr>
          <a:xfrm>
            <a:off x="677334" y="1240971"/>
            <a:ext cx="8596668" cy="5904412"/>
          </a:xfrm>
        </p:spPr>
        <p:txBody>
          <a:bodyPr>
            <a:normAutofit fontScale="92500"/>
          </a:bodyPr>
          <a:lstStyle/>
          <a:p>
            <a:pPr>
              <a:lnSpc>
                <a:spcPct val="150000"/>
              </a:lnSpc>
            </a:pPr>
            <a:r>
              <a:rPr lang="en-US" dirty="0"/>
              <a:t>The group will consist of graduates of B.A psychology in any recognized university. The group will consist of both males and females of any culture and origin.  </a:t>
            </a:r>
            <a:endParaRPr lang="en-US" dirty="0" smtClean="0"/>
          </a:p>
          <a:p>
            <a:pPr>
              <a:lnSpc>
                <a:spcPct val="150000"/>
              </a:lnSpc>
            </a:pPr>
            <a:r>
              <a:rPr lang="en-US" dirty="0" smtClean="0"/>
              <a:t>Members </a:t>
            </a:r>
            <a:r>
              <a:rPr lang="en-US" dirty="0"/>
              <a:t>will be required to have an age of between 18 and 40 years to join the group. Any person with the above qualifications can form the group regardless of their sexual orientation</a:t>
            </a:r>
            <a:r>
              <a:rPr lang="en-US" dirty="0" smtClean="0"/>
              <a:t>.</a:t>
            </a:r>
          </a:p>
          <a:p>
            <a:pPr>
              <a:lnSpc>
                <a:spcPct val="150000"/>
              </a:lnSpc>
            </a:pPr>
            <a:r>
              <a:rPr lang="en-US" dirty="0" smtClean="0"/>
              <a:t> </a:t>
            </a:r>
            <a:r>
              <a:rPr lang="en-US" dirty="0"/>
              <a:t>The mix of the group will ensure that students of all ethnicities and races are catered for. </a:t>
            </a:r>
            <a:endParaRPr lang="en-US" dirty="0" smtClean="0"/>
          </a:p>
          <a:p>
            <a:pPr>
              <a:lnSpc>
                <a:spcPct val="150000"/>
              </a:lnSpc>
            </a:pPr>
            <a:r>
              <a:rPr lang="en-US" dirty="0" smtClean="0"/>
              <a:t>The </a:t>
            </a:r>
            <a:r>
              <a:rPr lang="en-US" dirty="0"/>
              <a:t>group will also promote equality and non-discriminatory based on gender, ethnicity, sexual orientation, or other factors. The group aims at promoting inclusivity so that each child who is addicted to drugs is helped.</a:t>
            </a:r>
          </a:p>
          <a:p>
            <a:pPr>
              <a:lnSpc>
                <a:spcPct val="150000"/>
              </a:lnSpc>
            </a:pPr>
            <a:r>
              <a:rPr lang="en-US" dirty="0"/>
              <a:t>The group will be composed of voluntary members. No member will be forced to join the group whatsoever. Members will join or leave the group at their own will.</a:t>
            </a:r>
          </a:p>
        </p:txBody>
      </p:sp>
    </p:spTree>
    <p:extLst>
      <p:ext uri="{BB962C8B-B14F-4D97-AF65-F5344CB8AC3E}">
        <p14:creationId xmlns:p14="http://schemas.microsoft.com/office/powerpoint/2010/main" val="740244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Goals of the group</a:t>
            </a:r>
            <a:endParaRPr lang="en-US" dirty="0"/>
          </a:p>
        </p:txBody>
      </p:sp>
      <p:sp>
        <p:nvSpPr>
          <p:cNvPr id="3" name="Content Placeholder 2"/>
          <p:cNvSpPr>
            <a:spLocks noGrp="1"/>
          </p:cNvSpPr>
          <p:nvPr>
            <p:ph idx="1"/>
          </p:nvPr>
        </p:nvSpPr>
        <p:spPr>
          <a:xfrm>
            <a:off x="677334" y="1658983"/>
            <a:ext cx="8596668" cy="4976948"/>
          </a:xfrm>
        </p:spPr>
        <p:txBody>
          <a:bodyPr/>
          <a:lstStyle/>
          <a:p>
            <a:pPr>
              <a:lnSpc>
                <a:spcPct val="150000"/>
              </a:lnSpc>
            </a:pPr>
            <a:r>
              <a:rPr lang="en-US" dirty="0" smtClean="0"/>
              <a:t>Members will </a:t>
            </a:r>
            <a:r>
              <a:rPr lang="en-US" dirty="0"/>
              <a:t> </a:t>
            </a:r>
            <a:r>
              <a:rPr lang="en-US" dirty="0" smtClean="0"/>
              <a:t>be able to gain </a:t>
            </a:r>
            <a:r>
              <a:rPr lang="en-US" dirty="0"/>
              <a:t>experience for internship and job opportunities. Joining the group will help the group members to gain experience and expertise that employers look for. Thus, the group members may not struggle to get a job.</a:t>
            </a:r>
          </a:p>
          <a:p>
            <a:pPr>
              <a:lnSpc>
                <a:spcPct val="150000"/>
              </a:lnSpc>
            </a:pPr>
            <a:r>
              <a:rPr lang="en-US" dirty="0"/>
              <a:t>Empowering group members by encouraging them to offer assistance and feedback to other members</a:t>
            </a:r>
          </a:p>
          <a:p>
            <a:pPr>
              <a:lnSpc>
                <a:spcPct val="150000"/>
              </a:lnSpc>
            </a:pPr>
            <a:r>
              <a:rPr lang="en-US" dirty="0"/>
              <a:t>Members will also be able to have a sense of belonging. In a group session, members will build healthy relationships. The members will learn social skills and develop friendships with each other.</a:t>
            </a:r>
          </a:p>
          <a:p>
            <a:endParaRPr lang="en-US" dirty="0"/>
          </a:p>
        </p:txBody>
      </p:sp>
    </p:spTree>
    <p:extLst>
      <p:ext uri="{BB962C8B-B14F-4D97-AF65-F5344CB8AC3E}">
        <p14:creationId xmlns:p14="http://schemas.microsoft.com/office/powerpoint/2010/main" val="2934671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Need/importance of the group</a:t>
            </a:r>
            <a:endParaRPr lang="en-US" dirty="0"/>
          </a:p>
        </p:txBody>
      </p:sp>
      <p:sp>
        <p:nvSpPr>
          <p:cNvPr id="3" name="Content Placeholder 2"/>
          <p:cNvSpPr>
            <a:spLocks noGrp="1"/>
          </p:cNvSpPr>
          <p:nvPr>
            <p:ph idx="1"/>
          </p:nvPr>
        </p:nvSpPr>
        <p:spPr/>
        <p:txBody>
          <a:bodyPr/>
          <a:lstStyle/>
          <a:p>
            <a:pPr>
              <a:lnSpc>
                <a:spcPct val="150000"/>
              </a:lnSpc>
            </a:pPr>
            <a:r>
              <a:rPr lang="en-US" dirty="0"/>
              <a:t>This group will help students stuck in drug abuse. Drug abuse is a big problem affecting students in schools. </a:t>
            </a:r>
            <a:endParaRPr lang="en-US" dirty="0" smtClean="0"/>
          </a:p>
          <a:p>
            <a:pPr>
              <a:lnSpc>
                <a:spcPct val="150000"/>
              </a:lnSpc>
            </a:pPr>
            <a:r>
              <a:rPr lang="en-US" dirty="0" smtClean="0"/>
              <a:t>Students </a:t>
            </a:r>
            <a:r>
              <a:rPr lang="en-US" dirty="0"/>
              <a:t>struggle to find a way to stop taking the drugs but are unable because of addition</a:t>
            </a:r>
            <a:r>
              <a:rPr lang="en-US" dirty="0" smtClean="0"/>
              <a:t>.</a:t>
            </a:r>
          </a:p>
          <a:p>
            <a:pPr>
              <a:lnSpc>
                <a:spcPct val="150000"/>
              </a:lnSpc>
            </a:pPr>
            <a:r>
              <a:rPr lang="en-US" dirty="0" smtClean="0"/>
              <a:t> Some </a:t>
            </a:r>
            <a:r>
              <a:rPr lang="en-US" dirty="0"/>
              <a:t>of them end up dropping from school and engaging in criminal activities like robbery and theft. Thus, there is a need to help addicted students to come out of this mess.</a:t>
            </a:r>
          </a:p>
        </p:txBody>
      </p:sp>
    </p:spTree>
    <p:extLst>
      <p:ext uri="{BB962C8B-B14F-4D97-AF65-F5344CB8AC3E}">
        <p14:creationId xmlns:p14="http://schemas.microsoft.com/office/powerpoint/2010/main" val="926409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Basic assumptions</a:t>
            </a:r>
            <a:endParaRPr lang="en-US" dirty="0"/>
          </a:p>
        </p:txBody>
      </p:sp>
      <p:sp>
        <p:nvSpPr>
          <p:cNvPr id="3" name="Content Placeholder 2"/>
          <p:cNvSpPr>
            <a:spLocks noGrp="1"/>
          </p:cNvSpPr>
          <p:nvPr>
            <p:ph idx="1"/>
          </p:nvPr>
        </p:nvSpPr>
        <p:spPr>
          <a:xfrm>
            <a:off x="677334" y="1632857"/>
            <a:ext cx="8596668" cy="4676503"/>
          </a:xfrm>
        </p:spPr>
        <p:txBody>
          <a:bodyPr/>
          <a:lstStyle/>
          <a:p>
            <a:pPr>
              <a:lnSpc>
                <a:spcPct val="150000"/>
              </a:lnSpc>
            </a:pPr>
            <a:r>
              <a:rPr lang="en-US" dirty="0"/>
              <a:t>That the students will be cooperative and share their problems with us.</a:t>
            </a:r>
          </a:p>
          <a:p>
            <a:pPr>
              <a:lnSpc>
                <a:spcPct val="150000"/>
              </a:lnSpc>
            </a:pPr>
            <a:r>
              <a:rPr lang="en-US" dirty="0"/>
              <a:t>That schools will allow us to do our business without disturbance.</a:t>
            </a:r>
          </a:p>
          <a:p>
            <a:pPr>
              <a:lnSpc>
                <a:spcPct val="150000"/>
              </a:lnSpc>
            </a:pPr>
            <a:r>
              <a:rPr lang="en-US" dirty="0"/>
              <a:t>Counseling is an effective way of helping students who are drug addicts and rehabilitate </a:t>
            </a:r>
            <a:r>
              <a:rPr lang="en-US" dirty="0" smtClean="0"/>
              <a:t>them.</a:t>
            </a:r>
          </a:p>
          <a:p>
            <a:pPr marL="0" indent="0" algn="ctr">
              <a:lnSpc>
                <a:spcPct val="150000"/>
              </a:lnSpc>
              <a:buNone/>
            </a:pPr>
            <a:r>
              <a:rPr lang="en-US" b="1" dirty="0" smtClean="0"/>
              <a:t>Qualifications</a:t>
            </a:r>
            <a:endParaRPr lang="en-US" b="1" dirty="0"/>
          </a:p>
          <a:p>
            <a:pPr>
              <a:lnSpc>
                <a:spcPct val="150000"/>
              </a:lnSpc>
            </a:pPr>
            <a:r>
              <a:rPr lang="en-US" dirty="0"/>
              <a:t>For me to lead this group, I need to have leadership traits such as enthusiasm, self-drive, self-motivation, and charisma.</a:t>
            </a:r>
          </a:p>
          <a:p>
            <a:pPr>
              <a:lnSpc>
                <a:spcPct val="150000"/>
              </a:lnSpc>
            </a:pPr>
            <a:r>
              <a:rPr lang="en-US" dirty="0"/>
              <a:t>Being able to mobilize the group members, guide them, and unite the group members.</a:t>
            </a:r>
          </a:p>
          <a:p>
            <a:endParaRPr lang="en-US" dirty="0"/>
          </a:p>
        </p:txBody>
      </p:sp>
    </p:spTree>
    <p:extLst>
      <p:ext uri="{BB962C8B-B14F-4D97-AF65-F5344CB8AC3E}">
        <p14:creationId xmlns:p14="http://schemas.microsoft.com/office/powerpoint/2010/main" val="522898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Group members </a:t>
            </a:r>
            <a:endParaRPr lang="en-US" dirty="0"/>
          </a:p>
        </p:txBody>
      </p:sp>
      <p:sp>
        <p:nvSpPr>
          <p:cNvPr id="3" name="Content Placeholder 2"/>
          <p:cNvSpPr>
            <a:spLocks noGrp="1"/>
          </p:cNvSpPr>
          <p:nvPr>
            <p:ph idx="1"/>
          </p:nvPr>
        </p:nvSpPr>
        <p:spPr/>
        <p:txBody>
          <a:bodyPr/>
          <a:lstStyle/>
          <a:p>
            <a:pPr>
              <a:lnSpc>
                <a:spcPct val="150000"/>
              </a:lnSpc>
            </a:pPr>
            <a:r>
              <a:rPr lang="en-US" dirty="0"/>
              <a:t>The group will consist of 15-20 members</a:t>
            </a:r>
          </a:p>
          <a:p>
            <a:pPr>
              <a:lnSpc>
                <a:spcPct val="150000"/>
              </a:lnSpc>
            </a:pPr>
            <a:r>
              <a:rPr lang="en-US" dirty="0"/>
              <a:t>The group will be meeting at the school building every Wednesday and </a:t>
            </a:r>
            <a:r>
              <a:rPr lang="en-US" dirty="0" smtClean="0"/>
              <a:t>Saturday of every week.</a:t>
            </a:r>
            <a:endParaRPr lang="en-US" dirty="0"/>
          </a:p>
          <a:p>
            <a:pPr>
              <a:lnSpc>
                <a:spcPct val="150000"/>
              </a:lnSpc>
            </a:pPr>
            <a:r>
              <a:rPr lang="en-US" dirty="0"/>
              <a:t>The meeting will take 3-5 </a:t>
            </a:r>
            <a:r>
              <a:rPr lang="en-US" dirty="0" smtClean="0"/>
              <a:t>hrs. </a:t>
            </a:r>
            <a:r>
              <a:rPr lang="en-US" dirty="0"/>
              <a:t>with a break of 30 minutes.</a:t>
            </a:r>
          </a:p>
          <a:p>
            <a:pPr>
              <a:lnSpc>
                <a:spcPct val="150000"/>
              </a:lnSpc>
            </a:pPr>
            <a:r>
              <a:rPr lang="en-US" dirty="0"/>
              <a:t>The group will remain open for any person wishing to join the group. </a:t>
            </a:r>
          </a:p>
          <a:p>
            <a:endParaRPr lang="en-US" dirty="0"/>
          </a:p>
        </p:txBody>
      </p:sp>
    </p:spTree>
    <p:extLst>
      <p:ext uri="{BB962C8B-B14F-4D97-AF65-F5344CB8AC3E}">
        <p14:creationId xmlns:p14="http://schemas.microsoft.com/office/powerpoint/2010/main" val="2938568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will the members be prepared for the group experience? </a:t>
            </a:r>
          </a:p>
        </p:txBody>
      </p:sp>
      <p:sp>
        <p:nvSpPr>
          <p:cNvPr id="3" name="Content Placeholder 2"/>
          <p:cNvSpPr>
            <a:spLocks noGrp="1"/>
          </p:cNvSpPr>
          <p:nvPr>
            <p:ph idx="1"/>
          </p:nvPr>
        </p:nvSpPr>
        <p:spPr>
          <a:xfrm>
            <a:off x="677334" y="1685109"/>
            <a:ext cx="8596668" cy="5460274"/>
          </a:xfrm>
        </p:spPr>
        <p:txBody>
          <a:bodyPr>
            <a:normAutofit/>
          </a:bodyPr>
          <a:lstStyle/>
          <a:p>
            <a:pPr>
              <a:lnSpc>
                <a:spcPct val="150000"/>
              </a:lnSpc>
            </a:pPr>
            <a:r>
              <a:rPr lang="en-US" dirty="0"/>
              <a:t>First, we will establish the rules on attendance. Members will be required to attend the meetings without failure. If a member fails to attend the meeting, he/she will be required to communicate to the chairman a day before the scheduled meeting.</a:t>
            </a:r>
          </a:p>
          <a:p>
            <a:pPr>
              <a:lnSpc>
                <a:spcPct val="150000"/>
              </a:lnSpc>
            </a:pPr>
            <a:r>
              <a:rPr lang="en-US" dirty="0"/>
              <a:t>Any member who fails to attend the meeting without notifying the chairman for three consecutive meetings will automatically be expelled from the group. </a:t>
            </a:r>
          </a:p>
          <a:p>
            <a:pPr>
              <a:lnSpc>
                <a:spcPct val="150000"/>
              </a:lnSpc>
            </a:pPr>
            <a:r>
              <a:rPr lang="en-US" dirty="0"/>
              <a:t>Group members will be required to respect the leaders, the chairman, and the secretary.</a:t>
            </a:r>
          </a:p>
          <a:p>
            <a:pPr>
              <a:lnSpc>
                <a:spcPct val="150000"/>
              </a:lnSpc>
            </a:pPr>
            <a:r>
              <a:rPr lang="en-US" dirty="0"/>
              <a:t>All group members will be required to adhere to the rules and restrictions guiding the group as agreed by the members.</a:t>
            </a:r>
          </a:p>
          <a:p>
            <a:endParaRPr lang="en-US" dirty="0"/>
          </a:p>
        </p:txBody>
      </p:sp>
    </p:spTree>
    <p:extLst>
      <p:ext uri="{BB962C8B-B14F-4D97-AF65-F5344CB8AC3E}">
        <p14:creationId xmlns:p14="http://schemas.microsoft.com/office/powerpoint/2010/main" val="2013637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1189"/>
          </a:xfrm>
        </p:spPr>
        <p:txBody>
          <a:bodyPr/>
          <a:lstStyle/>
          <a:p>
            <a:pPr algn="ctr"/>
            <a:r>
              <a:rPr lang="en-US" dirty="0"/>
              <a:t>Techniques to be used</a:t>
            </a:r>
          </a:p>
        </p:txBody>
      </p:sp>
      <p:sp>
        <p:nvSpPr>
          <p:cNvPr id="3" name="Content Placeholder 2"/>
          <p:cNvSpPr>
            <a:spLocks noGrp="1"/>
          </p:cNvSpPr>
          <p:nvPr>
            <p:ph idx="1"/>
          </p:nvPr>
        </p:nvSpPr>
        <p:spPr>
          <a:xfrm>
            <a:off x="677334" y="1254034"/>
            <a:ext cx="8596668" cy="5904411"/>
          </a:xfrm>
        </p:spPr>
        <p:txBody>
          <a:bodyPr>
            <a:normAutofit fontScale="92500" lnSpcReduction="20000"/>
          </a:bodyPr>
          <a:lstStyle/>
          <a:p>
            <a:pPr>
              <a:lnSpc>
                <a:spcPct val="150000"/>
              </a:lnSpc>
            </a:pPr>
            <a:r>
              <a:rPr lang="en-US" dirty="0"/>
              <a:t>The group will use various methods to rehabilitate drug addicts.</a:t>
            </a:r>
          </a:p>
          <a:p>
            <a:pPr>
              <a:lnSpc>
                <a:spcPct val="150000"/>
              </a:lnSpc>
            </a:pPr>
            <a:r>
              <a:rPr lang="en-US" dirty="0" smtClean="0"/>
              <a:t>First, the group will develop a relapse prevention plan so that addicts do not relapse during their lives. Relapse is a common problem with drug addicts with studies showing that 40-60 percent of addicts relapse at some point in life. </a:t>
            </a:r>
          </a:p>
          <a:p>
            <a:pPr>
              <a:lnSpc>
                <a:spcPct val="150000"/>
              </a:lnSpc>
            </a:pPr>
            <a:r>
              <a:rPr lang="en-US" dirty="0" smtClean="0"/>
              <a:t>The group will come up with a strategy to ensure that the addicts do not relapse. The group will look for elements such as warning signs, a detailed account of the patient's life with drug abuse, an emergency relapse plan, and lifestyle changes. This information will help us help the patient appropriately.</a:t>
            </a:r>
          </a:p>
          <a:p>
            <a:pPr>
              <a:lnSpc>
                <a:spcPct val="150000"/>
              </a:lnSpc>
            </a:pPr>
            <a:r>
              <a:rPr lang="en-US" dirty="0" smtClean="0"/>
              <a:t>Another strategy by encouraging patient recovery through motivation, empowerment, and finding a style that will best meet the clients' needs.</a:t>
            </a:r>
          </a:p>
          <a:p>
            <a:pPr>
              <a:lnSpc>
                <a:spcPct val="150000"/>
              </a:lnSpc>
            </a:pPr>
            <a:r>
              <a:rPr lang="en-US" dirty="0" smtClean="0"/>
              <a:t>Another strategy to help patients recover from drug addiction is by referring patients to outside support groups. Such groups include Alcoholics Anonymous and Narcotics Anonymous, which can add another level of external support. The community-based programs provide an additional layer of accountability to those seeking rehabilitation (Breslin, Zack, &amp; McMain, 2002). </a:t>
            </a:r>
          </a:p>
          <a:p>
            <a:endParaRPr lang="en-US" dirty="0"/>
          </a:p>
        </p:txBody>
      </p:sp>
    </p:spTree>
    <p:extLst>
      <p:ext uri="{BB962C8B-B14F-4D97-AF65-F5344CB8AC3E}">
        <p14:creationId xmlns:p14="http://schemas.microsoft.com/office/powerpoint/2010/main" val="1485648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Risks and mitigation </a:t>
            </a:r>
            <a:endParaRPr lang="en-US" dirty="0"/>
          </a:p>
        </p:txBody>
      </p:sp>
      <p:sp>
        <p:nvSpPr>
          <p:cNvPr id="3" name="Content Placeholder 2"/>
          <p:cNvSpPr>
            <a:spLocks noGrp="1"/>
          </p:cNvSpPr>
          <p:nvPr>
            <p:ph idx="1"/>
          </p:nvPr>
        </p:nvSpPr>
        <p:spPr>
          <a:xfrm>
            <a:off x="677334" y="1489167"/>
            <a:ext cx="8596668" cy="5538650"/>
          </a:xfrm>
        </p:spPr>
        <p:txBody>
          <a:bodyPr>
            <a:normAutofit fontScale="92500" lnSpcReduction="20000"/>
          </a:bodyPr>
          <a:lstStyle/>
          <a:p>
            <a:pPr>
              <a:lnSpc>
                <a:spcPct val="150000"/>
              </a:lnSpc>
            </a:pPr>
            <a:r>
              <a:rPr lang="en-US" dirty="0"/>
              <a:t>One of the risks that members are exposed to is violence from the clients. Since some of the patients are addicted to the point of being mad, these patients can do crazy things to the counselors, including being violent. This risk will be mitigated by ensuring that counseling will be done in an open place. No private counseling will be </a:t>
            </a:r>
            <a:r>
              <a:rPr lang="en-US" dirty="0" smtClean="0"/>
              <a:t>allowed (Donovan, 2003</a:t>
            </a:r>
            <a:r>
              <a:rPr lang="en-US" dirty="0"/>
              <a:t>). </a:t>
            </a:r>
          </a:p>
          <a:p>
            <a:pPr>
              <a:lnSpc>
                <a:spcPct val="150000"/>
              </a:lnSpc>
            </a:pPr>
            <a:r>
              <a:rPr lang="en-US" dirty="0"/>
              <a:t>Another risk is that counselors can be affected by stress due to constant interaction with patients in crisis. This problem will be mitigated by ensuring each member sees a therapist and other professional groups. </a:t>
            </a:r>
          </a:p>
          <a:p>
            <a:pPr>
              <a:lnSpc>
                <a:spcPct val="150000"/>
              </a:lnSpc>
            </a:pPr>
            <a:r>
              <a:rPr lang="en-US" dirty="0"/>
              <a:t>Thirdly, the counselors are at risk of burnout, just like other people in other professions. This risk will be mitigated by ensuring that counselors have constant self-assessment and seek personal psychotherapy to ensure that the job does not become overwhelming. Again, balancing work and life will help the counselors detach from problems of their patients. </a:t>
            </a:r>
          </a:p>
          <a:p>
            <a:pPr>
              <a:lnSpc>
                <a:spcPct val="150000"/>
              </a:lnSpc>
            </a:pPr>
            <a:r>
              <a:rPr lang="en-US" dirty="0"/>
              <a:t>No precautions will be taken for minors since our group will not have any minor.</a:t>
            </a:r>
          </a:p>
          <a:p>
            <a:endParaRPr lang="en-US" dirty="0"/>
          </a:p>
        </p:txBody>
      </p:sp>
    </p:spTree>
    <p:extLst>
      <p:ext uri="{BB962C8B-B14F-4D97-AF65-F5344CB8AC3E}">
        <p14:creationId xmlns:p14="http://schemas.microsoft.com/office/powerpoint/2010/main" val="1076114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Procedures for evaluation </a:t>
            </a:r>
            <a:endParaRPr lang="en-US" dirty="0"/>
          </a:p>
        </p:txBody>
      </p:sp>
      <p:sp>
        <p:nvSpPr>
          <p:cNvPr id="3" name="Content Placeholder 2"/>
          <p:cNvSpPr>
            <a:spLocks noGrp="1"/>
          </p:cNvSpPr>
          <p:nvPr>
            <p:ph idx="1"/>
          </p:nvPr>
        </p:nvSpPr>
        <p:spPr/>
        <p:txBody>
          <a:bodyPr/>
          <a:lstStyle/>
          <a:p>
            <a:pPr>
              <a:lnSpc>
                <a:spcPct val="150000"/>
              </a:lnSpc>
            </a:pPr>
            <a:r>
              <a:rPr lang="en-US" dirty="0"/>
              <a:t>Has the quality of life of the patient improved following the counseling/treatment?</a:t>
            </a:r>
          </a:p>
          <a:p>
            <a:pPr>
              <a:lnSpc>
                <a:spcPct val="150000"/>
              </a:lnSpc>
            </a:pPr>
            <a:r>
              <a:rPr lang="en-US" dirty="0"/>
              <a:t>Has there been a reduction in the quantity and frequency of substance abuse following treatment?</a:t>
            </a:r>
          </a:p>
          <a:p>
            <a:pPr>
              <a:lnSpc>
                <a:spcPct val="150000"/>
              </a:lnSpc>
            </a:pPr>
            <a:r>
              <a:rPr lang="en-US" dirty="0"/>
              <a:t>Is the patient’s improvement attributed to our counseling group?</a:t>
            </a:r>
          </a:p>
          <a:p>
            <a:pPr>
              <a:lnSpc>
                <a:spcPct val="150000"/>
              </a:lnSpc>
            </a:pPr>
            <a:r>
              <a:rPr lang="en-US" dirty="0"/>
              <a:t>The follow-up procedure will include ensuring that the drug addict does not relapse and does not go back to the group/conditions that led them to take drugs.</a:t>
            </a:r>
          </a:p>
          <a:p>
            <a:endParaRPr lang="en-US" dirty="0"/>
          </a:p>
        </p:txBody>
      </p:sp>
    </p:spTree>
    <p:extLst>
      <p:ext uri="{BB962C8B-B14F-4D97-AF65-F5344CB8AC3E}">
        <p14:creationId xmlns:p14="http://schemas.microsoft.com/office/powerpoint/2010/main" val="3494213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topics will be explored in this group?</a:t>
            </a:r>
          </a:p>
        </p:txBody>
      </p:sp>
      <p:sp>
        <p:nvSpPr>
          <p:cNvPr id="3" name="Content Placeholder 2"/>
          <p:cNvSpPr>
            <a:spLocks noGrp="1"/>
          </p:cNvSpPr>
          <p:nvPr>
            <p:ph idx="1"/>
          </p:nvPr>
        </p:nvSpPr>
        <p:spPr/>
        <p:txBody>
          <a:bodyPr/>
          <a:lstStyle/>
          <a:p>
            <a:pPr>
              <a:lnSpc>
                <a:spcPct val="150000"/>
              </a:lnSpc>
            </a:pPr>
            <a:r>
              <a:rPr lang="en-US" dirty="0"/>
              <a:t>Drug addiction</a:t>
            </a:r>
          </a:p>
          <a:p>
            <a:pPr>
              <a:lnSpc>
                <a:spcPct val="150000"/>
              </a:lnSpc>
            </a:pPr>
            <a:r>
              <a:rPr lang="en-US" dirty="0"/>
              <a:t>Relapse</a:t>
            </a:r>
          </a:p>
          <a:p>
            <a:pPr>
              <a:lnSpc>
                <a:spcPct val="150000"/>
              </a:lnSpc>
            </a:pPr>
            <a:r>
              <a:rPr lang="en-US" dirty="0"/>
              <a:t>Types of </a:t>
            </a:r>
            <a:r>
              <a:rPr lang="en-US" dirty="0" smtClean="0"/>
              <a:t>drugs commonly abused</a:t>
            </a:r>
            <a:endParaRPr lang="en-US" dirty="0"/>
          </a:p>
          <a:p>
            <a:pPr>
              <a:lnSpc>
                <a:spcPct val="150000"/>
              </a:lnSpc>
            </a:pPr>
            <a:r>
              <a:rPr lang="en-US" dirty="0" smtClean="0"/>
              <a:t>Why </a:t>
            </a:r>
            <a:r>
              <a:rPr lang="en-US" dirty="0"/>
              <a:t>students take drugs.</a:t>
            </a:r>
          </a:p>
          <a:p>
            <a:pPr>
              <a:lnSpc>
                <a:spcPct val="150000"/>
              </a:lnSpc>
            </a:pPr>
            <a:r>
              <a:rPr lang="en-US" dirty="0"/>
              <a:t>How can drug abuse </a:t>
            </a:r>
            <a:r>
              <a:rPr lang="en-US" dirty="0" smtClean="0"/>
              <a:t>among students be </a:t>
            </a:r>
            <a:r>
              <a:rPr lang="en-US" dirty="0"/>
              <a:t>mitigated</a:t>
            </a:r>
            <a:r>
              <a:rPr lang="en-US" dirty="0" smtClean="0"/>
              <a:t>?</a:t>
            </a:r>
          </a:p>
          <a:p>
            <a:pPr>
              <a:lnSpc>
                <a:spcPct val="150000"/>
              </a:lnSpc>
            </a:pPr>
            <a:r>
              <a:rPr lang="en-US" dirty="0" smtClean="0"/>
              <a:t>The existing laws on drug and substance abuse?</a:t>
            </a:r>
            <a:endParaRPr lang="en-US" dirty="0"/>
          </a:p>
          <a:p>
            <a:pPr>
              <a:lnSpc>
                <a:spcPct val="150000"/>
              </a:lnSpc>
            </a:pPr>
            <a:r>
              <a:rPr lang="en-US" dirty="0" smtClean="0"/>
              <a:t>What are the effects of drug abuse and addiction? </a:t>
            </a:r>
            <a:endParaRPr lang="en-US" dirty="0"/>
          </a:p>
        </p:txBody>
      </p:sp>
    </p:spTree>
    <p:extLst>
      <p:ext uri="{BB962C8B-B14F-4D97-AF65-F5344CB8AC3E}">
        <p14:creationId xmlns:p14="http://schemas.microsoft.com/office/powerpoint/2010/main" val="4157626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 </a:t>
            </a:r>
          </a:p>
        </p:txBody>
      </p:sp>
      <p:sp>
        <p:nvSpPr>
          <p:cNvPr id="3" name="Content Placeholder 2"/>
          <p:cNvSpPr>
            <a:spLocks noGrp="1"/>
          </p:cNvSpPr>
          <p:nvPr>
            <p:ph idx="1"/>
          </p:nvPr>
        </p:nvSpPr>
        <p:spPr>
          <a:xfrm>
            <a:off x="677334" y="1619795"/>
            <a:ext cx="8596668" cy="4963886"/>
          </a:xfrm>
        </p:spPr>
        <p:txBody>
          <a:bodyPr/>
          <a:lstStyle/>
          <a:p>
            <a:pPr>
              <a:lnSpc>
                <a:spcPct val="150000"/>
              </a:lnSpc>
            </a:pPr>
            <a:r>
              <a:rPr lang="en-US" dirty="0"/>
              <a:t>Breslin, F. C., Zack, M., &amp; McMain, S. (2002). An information‐processing analysis of mindfulness: Implications for relapse prevention in the treatment of substance abuse. Clinical psychology: Science and practice, 9(3), 275-299.</a:t>
            </a:r>
          </a:p>
          <a:p>
            <a:pPr>
              <a:lnSpc>
                <a:spcPct val="150000"/>
              </a:lnSpc>
            </a:pPr>
            <a:r>
              <a:rPr lang="en-US" dirty="0"/>
              <a:t>Donovan, D. M. (2003). Relapse prevention in substance abuse treatment.</a:t>
            </a:r>
          </a:p>
          <a:p>
            <a:pPr>
              <a:lnSpc>
                <a:spcPct val="150000"/>
              </a:lnSpc>
            </a:pPr>
            <a:r>
              <a:rPr lang="en-US" dirty="0"/>
              <a:t>Drake, R. E., Wallach, M. A., &amp; McGovern, M. P. (2005). Special section on relapse prevention: Future directions in preventing relapse to substance abuse among clients with severe mental illnesses. Psychiatric Services, 56(10), 1297-1302.</a:t>
            </a:r>
          </a:p>
          <a:p>
            <a:endParaRPr lang="en-US" dirty="0"/>
          </a:p>
        </p:txBody>
      </p:sp>
    </p:spTree>
    <p:extLst>
      <p:ext uri="{BB962C8B-B14F-4D97-AF65-F5344CB8AC3E}">
        <p14:creationId xmlns:p14="http://schemas.microsoft.com/office/powerpoint/2010/main" val="111306552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38</TotalTime>
  <Words>1338</Words>
  <Application>Microsoft Office PowerPoint</Application>
  <PresentationFormat>Widescreen</PresentationFormat>
  <Paragraphs>67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Group proposal </vt:lpstr>
      <vt:lpstr>The type of group to be formed</vt:lpstr>
      <vt:lpstr>Group composition and qualifications</vt:lpstr>
      <vt:lpstr>Goals of the group</vt:lpstr>
      <vt:lpstr>Need/importance of the group</vt:lpstr>
      <vt:lpstr>Basic assumptions</vt:lpstr>
      <vt:lpstr>Group members </vt:lpstr>
      <vt:lpstr>How will the members be prepared for the group experience? </vt:lpstr>
      <vt:lpstr>Techniques to be used</vt:lpstr>
      <vt:lpstr>Risks and mitigation </vt:lpstr>
      <vt:lpstr>Procedures for evaluation </vt:lpstr>
      <vt:lpstr>What topics will be explored in this group?</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proposal </dc:title>
  <dc:creator>hp</dc:creator>
  <cp:lastModifiedBy>hp</cp:lastModifiedBy>
  <cp:revision>10</cp:revision>
  <dcterms:created xsi:type="dcterms:W3CDTF">2020-07-13T14:01:49Z</dcterms:created>
  <dcterms:modified xsi:type="dcterms:W3CDTF">2020-07-13T14:40:07Z</dcterms:modified>
</cp:coreProperties>
</file>